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1"/>
  </p:sldMasterIdLst>
  <p:handoutMasterIdLst>
    <p:handoutMasterId r:id="rId16"/>
  </p:handoutMasterIdLst>
  <p:sldIdLst>
    <p:sldId id="256" r:id="rId2"/>
    <p:sldId id="288" r:id="rId3"/>
    <p:sldId id="272" r:id="rId4"/>
    <p:sldId id="273" r:id="rId5"/>
    <p:sldId id="310" r:id="rId6"/>
    <p:sldId id="282" r:id="rId7"/>
    <p:sldId id="312" r:id="rId8"/>
    <p:sldId id="286" r:id="rId9"/>
    <p:sldId id="311" r:id="rId10"/>
    <p:sldId id="314" r:id="rId11"/>
    <p:sldId id="266" r:id="rId12"/>
    <p:sldId id="315" r:id="rId13"/>
    <p:sldId id="313" r:id="rId14"/>
    <p:sldId id="316" r:id="rId15"/>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CA130C"/>
    <a:srgbClr val="FF1B12"/>
    <a:srgbClr val="FF3125"/>
    <a:srgbClr val="FF37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56"/>
    <p:restoredTop sz="92708"/>
  </p:normalViewPr>
  <p:slideViewPr>
    <p:cSldViewPr snapToGrid="0" snapToObjects="1">
      <p:cViewPr varScale="1">
        <p:scale>
          <a:sx n="76" d="100"/>
          <a:sy n="76" d="100"/>
        </p:scale>
        <p:origin x="854"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641587FD-9730-4552-93BF-4B304084F62D}" type="datetimeFigureOut">
              <a:rPr lang="en-US" smtClean="0"/>
              <a:t>3/16/2019</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7BAC9B30-3E7C-4027-AA97-0A2724236FB1}" type="slidenum">
              <a:rPr lang="en-US" smtClean="0"/>
              <a:t>‹#›</a:t>
            </a:fld>
            <a:endParaRPr lang="en-US"/>
          </a:p>
        </p:txBody>
      </p:sp>
    </p:spTree>
    <p:extLst>
      <p:ext uri="{BB962C8B-B14F-4D97-AF65-F5344CB8AC3E}">
        <p14:creationId xmlns:p14="http://schemas.microsoft.com/office/powerpoint/2010/main" val="301941177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B5ECD5-515E-4817-8A06-1D2ED2C83850}" type="datetime4">
              <a:rPr lang="en-US" smtClean="0"/>
              <a:pPr/>
              <a:t>March 16,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extLst>
      <p:ext uri="{BB962C8B-B14F-4D97-AF65-F5344CB8AC3E}">
        <p14:creationId xmlns:p14="http://schemas.microsoft.com/office/powerpoint/2010/main" val="349460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F9D67-B149-3D49-8F7E-0286F4DE4384}" type="datetimeFigureOut">
              <a:rPr lang="en-US" smtClean="0"/>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2302669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F9D67-B149-3D49-8F7E-0286F4DE4384}" type="datetimeFigureOut">
              <a:rPr lang="en-US" smtClean="0"/>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2642979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57200" y="984005"/>
            <a:ext cx="8229600" cy="616195"/>
          </a:xfrm>
          <a:prstGeom prst="rect">
            <a:avLst/>
          </a:prstGeom>
        </p:spPr>
        <p:txBody>
          <a:bodyPr vert="horz" lIns="91440" tIns="45720" rIns="91440" bIns="45720" rtlCol="0" anchor="ctr">
            <a:normAutofit/>
          </a:bodyPr>
          <a:lstStyle>
            <a:lvl1pPr>
              <a:defRPr sz="2800" baseline="0"/>
            </a:lvl1pPr>
          </a:lstStyle>
          <a:p>
            <a:r>
              <a:rPr lang="en-US" dirty="0"/>
              <a:t>Click to edit section title</a:t>
            </a:r>
          </a:p>
        </p:txBody>
      </p:sp>
      <p:sp>
        <p:nvSpPr>
          <p:cNvPr id="8" name="Text Placeholder 7"/>
          <p:cNvSpPr>
            <a:spLocks noGrp="1"/>
          </p:cNvSpPr>
          <p:nvPr>
            <p:ph type="body" sz="quarter" idx="10" hasCustomPrompt="1"/>
          </p:nvPr>
        </p:nvSpPr>
        <p:spPr>
          <a:xfrm>
            <a:off x="457200" y="1600200"/>
            <a:ext cx="8229600" cy="4760913"/>
          </a:xfrm>
          <a:prstGeom prst="rect">
            <a:avLst/>
          </a:prstGeom>
        </p:spPr>
        <p:txBody>
          <a:bodyPr vert="horz"/>
          <a:lstStyle>
            <a:lvl1pPr>
              <a:defRPr sz="2100"/>
            </a:lvl1pPr>
          </a:lstStyle>
          <a:p>
            <a:pPr lvl="0"/>
            <a:r>
              <a:rPr lang="en-US" dirty="0"/>
              <a:t>Click to edit subtext</a:t>
            </a:r>
          </a:p>
        </p:txBody>
      </p:sp>
    </p:spTree>
    <p:extLst>
      <p:ext uri="{BB962C8B-B14F-4D97-AF65-F5344CB8AC3E}">
        <p14:creationId xmlns:p14="http://schemas.microsoft.com/office/powerpoint/2010/main" val="203118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F9D67-B149-3D49-8F7E-0286F4DE4384}" type="datetimeFigureOut">
              <a:rPr lang="en-US" smtClean="0"/>
              <a:t>3/16/2019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99864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D22427-B1DD-49E6-9F05-DE0F1467D7DC}" type="datetime4">
              <a:rPr lang="en-US" smtClean="0"/>
              <a:pPr/>
              <a:t>March 16,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extLst>
      <p:ext uri="{BB962C8B-B14F-4D97-AF65-F5344CB8AC3E}">
        <p14:creationId xmlns:p14="http://schemas.microsoft.com/office/powerpoint/2010/main" val="95664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2F9D67-B149-3D49-8F7E-0286F4DE4384}" type="datetimeFigureOut">
              <a:rPr lang="en-US" smtClean="0"/>
              <a:t>3/16/2019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2807509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2F9D67-B149-3D49-8F7E-0286F4DE4384}" type="datetimeFigureOut">
              <a:rPr lang="en-US" smtClean="0"/>
              <a:t>3/16/2019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185142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2F9D67-B149-3D49-8F7E-0286F4DE4384}" type="datetimeFigureOut">
              <a:rPr lang="en-US" smtClean="0"/>
              <a:t>3/16/2019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105012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F9D67-B149-3D49-8F7E-0286F4DE4384}" type="datetimeFigureOut">
              <a:rPr lang="en-US" smtClean="0"/>
              <a:t>3/16/2019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332650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2F9D67-B149-3D49-8F7E-0286F4DE4384}" type="datetimeFigureOut">
              <a:rPr lang="en-US" smtClean="0"/>
              <a:t>3/16/2019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3872442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2F9D67-B149-3D49-8F7E-0286F4DE4384}" type="datetimeFigureOut">
              <a:rPr lang="en-US" smtClean="0"/>
              <a:t>3/16/2019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3005812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F9D67-B149-3D49-8F7E-0286F4DE4384}" type="datetimeFigureOut">
              <a:rPr lang="en-US" smtClean="0"/>
              <a:t>3/16/2019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A81BAD-1A44-BB49-BB0A-270D628F1845}" type="slidenum">
              <a:rPr lang="en-US" smtClean="0"/>
              <a:t>‹#›</a:t>
            </a:fld>
            <a:endParaRPr lang="en-US"/>
          </a:p>
        </p:txBody>
      </p:sp>
    </p:spTree>
    <p:extLst>
      <p:ext uri="{BB962C8B-B14F-4D97-AF65-F5344CB8AC3E}">
        <p14:creationId xmlns:p14="http://schemas.microsoft.com/office/powerpoint/2010/main" val="3909717332"/>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big.sdsu.edu/"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blip>
          <a:stretch>
            <a:fillRect/>
          </a:stretch>
        </p:blipFill>
        <p:spPr>
          <a:xfrm>
            <a:off x="2961511" y="5943600"/>
            <a:ext cx="3434364" cy="651170"/>
          </a:xfrm>
          <a:prstGeom prst="rect">
            <a:avLst/>
          </a:prstGeom>
          <a:ln>
            <a:noFill/>
          </a:ln>
        </p:spPr>
      </p:pic>
      <p:pic>
        <p:nvPicPr>
          <p:cNvPr id="11" name="Picture 5" descr="sd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390522" y="1274149"/>
            <a:ext cx="3193042" cy="3193042"/>
          </a:xfrm>
          <a:prstGeom prst="rect">
            <a:avLst/>
          </a:prstGeom>
        </p:spPr>
      </p:pic>
      <p:pic>
        <p:nvPicPr>
          <p:cNvPr id="14" name="Picture 13"/>
          <p:cNvPicPr>
            <a:picLocks noChangeAspect="1"/>
          </p:cNvPicPr>
          <p:nvPr/>
        </p:nvPicPr>
        <p:blipFill rotWithShape="1">
          <a:blip r:embed="rId6"/>
          <a:srcRect b="61913"/>
          <a:stretch/>
        </p:blipFill>
        <p:spPr>
          <a:xfrm>
            <a:off x="3850640" y="1496347"/>
            <a:ext cx="4809489" cy="2430760"/>
          </a:xfrm>
          <a:prstGeom prst="rect">
            <a:avLst/>
          </a:prstGeom>
        </p:spPr>
      </p:pic>
      <p:sp>
        <p:nvSpPr>
          <p:cNvPr id="3" name="TextBox 2"/>
          <p:cNvSpPr txBox="1"/>
          <p:nvPr/>
        </p:nvSpPr>
        <p:spPr>
          <a:xfrm>
            <a:off x="971918" y="4916723"/>
            <a:ext cx="7601312" cy="646331"/>
          </a:xfrm>
          <a:prstGeom prst="rect">
            <a:avLst/>
          </a:prstGeom>
          <a:noFill/>
        </p:spPr>
        <p:txBody>
          <a:bodyPr wrap="none" rtlCol="0">
            <a:spAutoFit/>
          </a:bodyPr>
          <a:lstStyle/>
          <a:p>
            <a:r>
              <a:rPr lang="en-US" sz="2800" dirty="0"/>
              <a:t>Please Tweet about this event with </a:t>
            </a:r>
            <a:r>
              <a:rPr lang="en-US" sz="3600" b="1" dirty="0">
                <a:solidFill>
                  <a:srgbClr val="C00000"/>
                </a:solidFill>
              </a:rPr>
              <a:t>#HACK4SD  </a:t>
            </a:r>
          </a:p>
        </p:txBody>
      </p:sp>
      <p:sp>
        <p:nvSpPr>
          <p:cNvPr id="2" name="TextBox 1"/>
          <p:cNvSpPr txBox="1"/>
          <p:nvPr/>
        </p:nvSpPr>
        <p:spPr>
          <a:xfrm>
            <a:off x="5153597" y="561429"/>
            <a:ext cx="2203573" cy="1015663"/>
          </a:xfrm>
          <a:prstGeom prst="rect">
            <a:avLst/>
          </a:prstGeom>
          <a:noFill/>
        </p:spPr>
        <p:txBody>
          <a:bodyPr wrap="square" rtlCol="0">
            <a:spAutoFit/>
          </a:bodyPr>
          <a:lstStyle/>
          <a:p>
            <a:r>
              <a:rPr lang="en-US" sz="6000" b="1" dirty="0"/>
              <a:t>2019</a:t>
            </a:r>
          </a:p>
        </p:txBody>
      </p:sp>
    </p:spTree>
    <p:extLst>
      <p:ext uri="{BB962C8B-B14F-4D97-AF65-F5344CB8AC3E}">
        <p14:creationId xmlns:p14="http://schemas.microsoft.com/office/powerpoint/2010/main" val="327793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CB62C-A226-4CDA-A1C8-02F19E017121}"/>
              </a:ext>
            </a:extLst>
          </p:cNvPr>
          <p:cNvPicPr>
            <a:picLocks noChangeAspect="1"/>
          </p:cNvPicPr>
          <p:nvPr/>
        </p:nvPicPr>
        <p:blipFill rotWithShape="1">
          <a:blip r:embed="rId2"/>
          <a:srcRect l="20110" t="22131" r="22418" b="20428"/>
          <a:stretch/>
        </p:blipFill>
        <p:spPr>
          <a:xfrm>
            <a:off x="231112" y="522514"/>
            <a:ext cx="8313243" cy="4561952"/>
          </a:xfrm>
          <a:prstGeom prst="rect">
            <a:avLst/>
          </a:prstGeom>
        </p:spPr>
      </p:pic>
      <p:sp>
        <p:nvSpPr>
          <p:cNvPr id="4" name="TextBox 3">
            <a:extLst>
              <a:ext uri="{FF2B5EF4-FFF2-40B4-BE49-F238E27FC236}">
                <a16:creationId xmlns:a16="http://schemas.microsoft.com/office/drawing/2014/main" id="{6871EAD0-C0C6-4B7D-A115-E6B1FCB24393}"/>
              </a:ext>
            </a:extLst>
          </p:cNvPr>
          <p:cNvSpPr txBox="1"/>
          <p:nvPr/>
        </p:nvSpPr>
        <p:spPr>
          <a:xfrm>
            <a:off x="2351314" y="5526593"/>
            <a:ext cx="5295481" cy="707886"/>
          </a:xfrm>
          <a:prstGeom prst="rect">
            <a:avLst/>
          </a:prstGeom>
          <a:noFill/>
        </p:spPr>
        <p:txBody>
          <a:bodyPr wrap="square" rtlCol="0">
            <a:spAutoFit/>
          </a:bodyPr>
          <a:lstStyle/>
          <a:p>
            <a:r>
              <a:rPr lang="en-US" sz="4000" b="1" dirty="0">
                <a:hlinkClick r:id="rId3"/>
              </a:rPr>
              <a:t>https://big.sdsu.edu</a:t>
            </a:r>
            <a:r>
              <a:rPr lang="en-US" sz="4000" b="1" dirty="0"/>
              <a:t> </a:t>
            </a:r>
          </a:p>
        </p:txBody>
      </p:sp>
    </p:spTree>
    <p:extLst>
      <p:ext uri="{BB962C8B-B14F-4D97-AF65-F5344CB8AC3E}">
        <p14:creationId xmlns:p14="http://schemas.microsoft.com/office/powerpoint/2010/main" val="562805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5275" y="2573529"/>
            <a:ext cx="8420100" cy="4304567"/>
          </a:xfrm>
        </p:spPr>
        <p:txBody>
          <a:bodyPr>
            <a:normAutofit/>
          </a:bodyPr>
          <a:lstStyle/>
          <a:p>
            <a:r>
              <a:rPr lang="en-US" sz="2000" dirty="0"/>
              <a:t>Total required units:  30 units (Two years).</a:t>
            </a:r>
          </a:p>
          <a:p>
            <a:r>
              <a:rPr lang="en-US" sz="1800" b="1" dirty="0"/>
              <a:t>Required FOUR core courses (12 units) </a:t>
            </a:r>
            <a:endParaRPr lang="en-US" sz="1800" dirty="0"/>
          </a:p>
          <a:p>
            <a:pPr lvl="1"/>
            <a:r>
              <a:rPr lang="en-US" sz="1800" b="1" dirty="0">
                <a:solidFill>
                  <a:srgbClr val="FF0000"/>
                </a:solidFill>
              </a:rPr>
              <a:t>BDA 500 / GEOG 594 Big Data Science and Analytics Platforms (3) </a:t>
            </a:r>
          </a:p>
          <a:p>
            <a:pPr lvl="1"/>
            <a:r>
              <a:rPr lang="en-US" sz="1800" dirty="0"/>
              <a:t>BDA 572 / LING 572 Python Scripting for Social Science (3) </a:t>
            </a:r>
          </a:p>
          <a:p>
            <a:pPr lvl="1"/>
            <a:r>
              <a:rPr lang="fr-FR" sz="1800" dirty="0"/>
              <a:t>BDA 686 / MIS 686 Enterprise Data Management (3) </a:t>
            </a:r>
          </a:p>
          <a:p>
            <a:pPr lvl="1"/>
            <a:r>
              <a:rPr lang="en-US" sz="1800" dirty="0"/>
              <a:t>BDA 623 / BA 623 Statistical Analysis (3) </a:t>
            </a:r>
          </a:p>
          <a:p>
            <a:r>
              <a:rPr lang="en-US" sz="1800" b="1" dirty="0"/>
              <a:t>Electives (6-12 units)  </a:t>
            </a:r>
            <a:r>
              <a:rPr lang="en-US" sz="1800" dirty="0"/>
              <a:t>Prior approval of electives by the graduate advisor is required for their application towards the degree.</a:t>
            </a:r>
          </a:p>
          <a:p>
            <a:r>
              <a:rPr lang="en-US" sz="1800" b="1" dirty="0"/>
              <a:t>Capstone and culminating experience (3-6 units) </a:t>
            </a:r>
            <a:endParaRPr lang="en-US" sz="1800" dirty="0"/>
          </a:p>
          <a:p>
            <a:pPr lvl="1"/>
            <a:r>
              <a:rPr lang="en-US" sz="1600" b="1" dirty="0">
                <a:solidFill>
                  <a:srgbClr val="FF0000"/>
                </a:solidFill>
              </a:rPr>
              <a:t>BDA 600 Big Data Analytics Capstone Seminar (3) </a:t>
            </a:r>
          </a:p>
          <a:p>
            <a:pPr lvl="1"/>
            <a:r>
              <a:rPr lang="en-US" sz="1600" dirty="0"/>
              <a:t>BDA 799A Thesis (3): Plan A only </a:t>
            </a:r>
          </a:p>
          <a:p>
            <a:pPr lvl="1"/>
            <a:r>
              <a:rPr lang="en-US" sz="1600" dirty="0"/>
              <a:t>BDA 799B Thesis or Project Extension (0): Plan A only </a:t>
            </a:r>
          </a:p>
          <a:p>
            <a:pPr lvl="1"/>
            <a:r>
              <a:rPr lang="en-US" sz="1600" dirty="0"/>
              <a:t>Comprehensive examination: Plan B only </a:t>
            </a:r>
            <a:endParaRPr lang="en-US" sz="1400" dirty="0"/>
          </a:p>
        </p:txBody>
      </p:sp>
      <p:pic>
        <p:nvPicPr>
          <p:cNvPr id="2050" name="Picture 2" descr="SDSU-BDA-photo-small copy">
            <a:extLst>
              <a:ext uri="{FF2B5EF4-FFF2-40B4-BE49-F238E27FC236}">
                <a16:creationId xmlns:a16="http://schemas.microsoft.com/office/drawing/2014/main" id="{3FFEF8DE-FBB1-498E-9017-113B67C9C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7374"/>
          <a:stretch>
            <a:fillRect/>
          </a:stretch>
        </p:blipFill>
        <p:spPr bwMode="auto">
          <a:xfrm>
            <a:off x="2166441" y="87076"/>
            <a:ext cx="4354940" cy="238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5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339A5C-1E66-4C55-AFFE-FFF206600E54}"/>
              </a:ext>
            </a:extLst>
          </p:cNvPr>
          <p:cNvSpPr txBox="1"/>
          <p:nvPr/>
        </p:nvSpPr>
        <p:spPr>
          <a:xfrm>
            <a:off x="482322" y="90436"/>
            <a:ext cx="8340132" cy="7017306"/>
          </a:xfrm>
          <a:prstGeom prst="rect">
            <a:avLst/>
          </a:prstGeom>
          <a:noFill/>
        </p:spPr>
        <p:txBody>
          <a:bodyPr wrap="square" rtlCol="0">
            <a:spAutoFit/>
          </a:bodyPr>
          <a:lstStyle/>
          <a:p>
            <a:pPr lvl="0"/>
            <a:r>
              <a:rPr lang="en-US" sz="1500" b="1" dirty="0"/>
              <a:t>Electives (6-12 units)  </a:t>
            </a:r>
            <a:r>
              <a:rPr lang="en-US" sz="1500" dirty="0"/>
              <a:t>Prior approval of electives by the graduate advisor is required for application toward the degree.  Students should be aware that many electives require prerequisites that will not fulfill degree requirements.</a:t>
            </a:r>
          </a:p>
          <a:p>
            <a:pPr marL="742950" lvl="1" indent="-285750">
              <a:buFont typeface="Arial" panose="020B0604020202020204" pitchFamily="34" charset="0"/>
              <a:buChar char="•"/>
            </a:pPr>
            <a:r>
              <a:rPr lang="en-US" sz="1500" dirty="0"/>
              <a:t>ACCTG 621	Accounting Information Systems (3) </a:t>
            </a:r>
          </a:p>
          <a:p>
            <a:pPr marL="742950" lvl="1" indent="-285750">
              <a:buFont typeface="Arial" panose="020B0604020202020204" pitchFamily="34" charset="0"/>
              <a:buChar char="•"/>
            </a:pPr>
            <a:r>
              <a:rPr lang="en-US" sz="1500" dirty="0"/>
              <a:t>ACCTG 673	Accounting Information Systems (AIS) Development (3)</a:t>
            </a:r>
          </a:p>
          <a:p>
            <a:pPr marL="742950" lvl="1" indent="-285750">
              <a:buFont typeface="Arial" panose="020B0604020202020204" pitchFamily="34" charset="0"/>
              <a:buChar char="•"/>
            </a:pPr>
            <a:r>
              <a:rPr lang="en-US" sz="1500" dirty="0"/>
              <a:t>BA 625		Financial and Management Accounting (3) </a:t>
            </a:r>
          </a:p>
          <a:p>
            <a:pPr marL="742950" lvl="1" indent="-285750">
              <a:buFont typeface="Arial" panose="020B0604020202020204" pitchFamily="34" charset="0"/>
              <a:buChar char="•"/>
            </a:pPr>
            <a:r>
              <a:rPr lang="en-US" sz="1500" dirty="0"/>
              <a:t>CS 503		Scientific Database Techniques (3)</a:t>
            </a:r>
          </a:p>
          <a:p>
            <a:pPr marL="742950" lvl="1" indent="-285750">
              <a:buFont typeface="Arial" panose="020B0604020202020204" pitchFamily="34" charset="0"/>
              <a:buChar char="•"/>
            </a:pPr>
            <a:r>
              <a:rPr lang="en-US" sz="1500" dirty="0"/>
              <a:t>CS 514		Database Theory and Implementation (3)</a:t>
            </a:r>
          </a:p>
          <a:p>
            <a:pPr marL="742950" lvl="1" indent="-285750">
              <a:buFont typeface="Arial" panose="020B0604020202020204" pitchFamily="34" charset="0"/>
              <a:buChar char="•"/>
            </a:pPr>
            <a:r>
              <a:rPr lang="en-US" sz="1500" dirty="0"/>
              <a:t>CS 653 		Data Mining and Knowledge Discovery (3)</a:t>
            </a:r>
          </a:p>
          <a:p>
            <a:pPr marL="742950" lvl="1" indent="-285750">
              <a:buFont typeface="Arial" panose="020B0604020202020204" pitchFamily="34" charset="0"/>
              <a:buChar char="•"/>
            </a:pPr>
            <a:r>
              <a:rPr lang="en-US" sz="1500" dirty="0"/>
              <a:t>ENGL 560 	Literature in the Digital Age (3) </a:t>
            </a:r>
          </a:p>
          <a:p>
            <a:pPr marL="742950" lvl="1" indent="-285750">
              <a:buFont typeface="Arial" panose="020B0604020202020204" pitchFamily="34" charset="0"/>
              <a:buChar char="•"/>
            </a:pPr>
            <a:r>
              <a:rPr lang="en-US" sz="1500" dirty="0"/>
              <a:t>ENGL 562 	Digital Methods in Literacy Studies (3) </a:t>
            </a:r>
          </a:p>
          <a:p>
            <a:pPr marL="742950" lvl="1" indent="-285750">
              <a:buFont typeface="Arial" panose="020B0604020202020204" pitchFamily="34" charset="0"/>
              <a:buChar char="•"/>
            </a:pPr>
            <a:r>
              <a:rPr lang="en-US" sz="1500" dirty="0"/>
              <a:t>GEOG 583 	Internet Mapping and Distributed </a:t>
            </a:r>
            <a:r>
              <a:rPr lang="en-US" sz="1500" dirty="0" err="1"/>
              <a:t>GIServices</a:t>
            </a:r>
            <a:r>
              <a:rPr lang="en-US" sz="1500" dirty="0"/>
              <a:t> (3) </a:t>
            </a:r>
          </a:p>
          <a:p>
            <a:pPr marL="742950" lvl="1" indent="-285750">
              <a:buFont typeface="Arial" panose="020B0604020202020204" pitchFamily="34" charset="0"/>
              <a:buChar char="•"/>
            </a:pPr>
            <a:r>
              <a:rPr lang="en-US" sz="1500" dirty="0"/>
              <a:t>GEOG 584 	Geographic Information Systems Applications (3)</a:t>
            </a:r>
          </a:p>
          <a:p>
            <a:pPr marL="742950" lvl="1" indent="-285750">
              <a:buFont typeface="Arial" panose="020B0604020202020204" pitchFamily="34" charset="0"/>
              <a:buChar char="•"/>
            </a:pPr>
            <a:r>
              <a:rPr lang="en-US" sz="1500" dirty="0"/>
              <a:t>GEOG 593 	GIS for Business Location Decisions (3) </a:t>
            </a:r>
          </a:p>
          <a:p>
            <a:pPr marL="742950" lvl="1" indent="-285750">
              <a:buFont typeface="Arial" panose="020B0604020202020204" pitchFamily="34" charset="0"/>
              <a:buChar char="•"/>
            </a:pPr>
            <a:r>
              <a:rPr lang="en-US" sz="1500" dirty="0"/>
              <a:t>GEOG 780 	Seminar in Techniques of Spatial Analysis (3)</a:t>
            </a:r>
          </a:p>
          <a:p>
            <a:pPr marL="742950" lvl="1" indent="-285750">
              <a:buFont typeface="Arial" panose="020B0604020202020204" pitchFamily="34" charset="0"/>
              <a:buChar char="•"/>
            </a:pPr>
            <a:r>
              <a:rPr lang="en-US" sz="1500" dirty="0"/>
              <a:t>LING 571 	Computational Corpus Linguistics (3)</a:t>
            </a:r>
          </a:p>
          <a:p>
            <a:pPr marL="742950" lvl="1" indent="-285750">
              <a:buFont typeface="Arial" panose="020B0604020202020204" pitchFamily="34" charset="0"/>
              <a:buChar char="•"/>
            </a:pPr>
            <a:r>
              <a:rPr lang="en-US" sz="1500" dirty="0"/>
              <a:t>LING 581 	Computational Linguistics (3)</a:t>
            </a:r>
          </a:p>
          <a:p>
            <a:pPr marL="742950" lvl="1" indent="-285750">
              <a:buFont typeface="Arial" panose="020B0604020202020204" pitchFamily="34" charset="0"/>
              <a:buChar char="•"/>
            </a:pPr>
            <a:r>
              <a:rPr lang="en-US" sz="1500" dirty="0"/>
              <a:t>LING 583 	Statistical Methods in Text Analysis (3)</a:t>
            </a:r>
          </a:p>
          <a:p>
            <a:pPr marL="742950" lvl="1" indent="-285750">
              <a:buFont typeface="Arial" panose="020B0604020202020204" pitchFamily="34" charset="0"/>
              <a:buChar char="•"/>
            </a:pPr>
            <a:r>
              <a:rPr lang="en-US" sz="1500" dirty="0"/>
              <a:t>MATH 524 	Linear Algebra (3) </a:t>
            </a:r>
          </a:p>
          <a:p>
            <a:pPr marL="742950" lvl="1" indent="-285750">
              <a:buFont typeface="Arial" panose="020B0604020202020204" pitchFamily="34" charset="0"/>
              <a:buChar char="•"/>
            </a:pPr>
            <a:r>
              <a:rPr lang="en-US" sz="1500" dirty="0"/>
              <a:t>MIS 620 	Electronic Business and Big Data Infrastructures (3)</a:t>
            </a:r>
          </a:p>
          <a:p>
            <a:pPr marL="742950" lvl="1" indent="-285750">
              <a:buFont typeface="Arial" panose="020B0604020202020204" pitchFamily="34" charset="0"/>
              <a:buChar char="•"/>
            </a:pPr>
            <a:r>
              <a:rPr lang="en-US" sz="1500" dirty="0"/>
              <a:t>MIS 687 	Data Communications and Distributed Data Processing (3) </a:t>
            </a:r>
          </a:p>
          <a:p>
            <a:pPr marL="742950" lvl="1" indent="-285750">
              <a:buFont typeface="Arial" panose="020B0604020202020204" pitchFamily="34" charset="0"/>
              <a:buChar char="•"/>
            </a:pPr>
            <a:r>
              <a:rPr lang="en-US" sz="1500" dirty="0"/>
              <a:t>MIS 691 	Decision Support Systems (3)</a:t>
            </a:r>
          </a:p>
          <a:p>
            <a:pPr marL="742950" lvl="1" indent="-285750">
              <a:buFont typeface="Arial" panose="020B0604020202020204" pitchFamily="34" charset="0"/>
              <a:buChar char="•"/>
            </a:pPr>
            <a:r>
              <a:rPr lang="en-US" sz="1500" dirty="0"/>
              <a:t>MIS 748 	Multi-Variate Analytics (3)</a:t>
            </a:r>
          </a:p>
          <a:p>
            <a:pPr marL="742950" lvl="1" indent="-285750">
              <a:buFont typeface="Arial" panose="020B0604020202020204" pitchFamily="34" charset="0"/>
              <a:buChar char="•"/>
            </a:pPr>
            <a:r>
              <a:rPr lang="en-US" sz="1500" dirty="0"/>
              <a:t>MIS 749 	Business Analytics (3)</a:t>
            </a:r>
          </a:p>
          <a:p>
            <a:pPr marL="742950" lvl="1" indent="-285750">
              <a:buFont typeface="Arial" panose="020B0604020202020204" pitchFamily="34" charset="0"/>
              <a:buChar char="•"/>
            </a:pPr>
            <a:r>
              <a:rPr lang="en-US" sz="1500" dirty="0"/>
              <a:t>SOC 607	Advanced Quantitative Methods (3)</a:t>
            </a:r>
          </a:p>
          <a:p>
            <a:pPr marL="742950" lvl="1" indent="-285750">
              <a:buFont typeface="Arial" panose="020B0604020202020204" pitchFamily="34" charset="0"/>
              <a:buChar char="•"/>
            </a:pPr>
            <a:r>
              <a:rPr lang="en-US" sz="1500" dirty="0"/>
              <a:t>SOC 730	Seminar in Social Institutions (3)</a:t>
            </a:r>
          </a:p>
          <a:p>
            <a:pPr marL="742950" lvl="1" indent="-285750">
              <a:buFont typeface="Arial" panose="020B0604020202020204" pitchFamily="34" charset="0"/>
              <a:buChar char="•"/>
            </a:pPr>
            <a:r>
              <a:rPr lang="en-US" sz="1500" dirty="0"/>
              <a:t>STAT 510	Applied Regression Analysis (3)</a:t>
            </a:r>
          </a:p>
          <a:p>
            <a:pPr marL="742950" lvl="1" indent="-285750">
              <a:buFont typeface="Arial" panose="020B0604020202020204" pitchFamily="34" charset="0"/>
              <a:buChar char="•"/>
            </a:pPr>
            <a:r>
              <a:rPr lang="en-US" sz="1500" dirty="0"/>
              <a:t>STAT 550	Applied Probability (3)</a:t>
            </a:r>
          </a:p>
          <a:p>
            <a:pPr marL="742950" lvl="1" indent="-285750">
              <a:buFont typeface="Arial" panose="020B0604020202020204" pitchFamily="34" charset="0"/>
              <a:buChar char="•"/>
            </a:pPr>
            <a:r>
              <a:rPr lang="en-US" sz="1500" dirty="0"/>
              <a:t>STAT 551A	Probability and Mathematical Statistics (3)</a:t>
            </a:r>
          </a:p>
        </p:txBody>
      </p:sp>
    </p:spTree>
    <p:extLst>
      <p:ext uri="{BB962C8B-B14F-4D97-AF65-F5344CB8AC3E}">
        <p14:creationId xmlns:p14="http://schemas.microsoft.com/office/powerpoint/2010/main" val="176170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E1FE-3E8D-4E6B-BEA2-479FED622218}"/>
              </a:ext>
            </a:extLst>
          </p:cNvPr>
          <p:cNvSpPr>
            <a:spLocks noGrp="1"/>
          </p:cNvSpPr>
          <p:nvPr>
            <p:ph type="title"/>
          </p:nvPr>
        </p:nvSpPr>
        <p:spPr>
          <a:xfrm>
            <a:off x="457200" y="648479"/>
            <a:ext cx="8229600" cy="616195"/>
          </a:xfrm>
        </p:spPr>
        <p:txBody>
          <a:bodyPr>
            <a:normAutofit fontScale="90000"/>
          </a:bodyPr>
          <a:lstStyle/>
          <a:p>
            <a:r>
              <a:rPr lang="en-US" dirty="0"/>
              <a:t>A Unique Opportunity to Integrate Research and Education</a:t>
            </a:r>
          </a:p>
        </p:txBody>
      </p:sp>
      <p:sp>
        <p:nvSpPr>
          <p:cNvPr id="3" name="Text Placeholder 2">
            <a:extLst>
              <a:ext uri="{FF2B5EF4-FFF2-40B4-BE49-F238E27FC236}">
                <a16:creationId xmlns:a16="http://schemas.microsoft.com/office/drawing/2014/main" id="{658F294E-C25E-4CB4-AE9F-209598CC2758}"/>
              </a:ext>
            </a:extLst>
          </p:cNvPr>
          <p:cNvSpPr>
            <a:spLocks noGrp="1"/>
          </p:cNvSpPr>
          <p:nvPr>
            <p:ph type="body" sz="quarter" idx="10"/>
          </p:nvPr>
        </p:nvSpPr>
        <p:spPr>
          <a:xfrm>
            <a:off x="152401" y="1343025"/>
            <a:ext cx="8715374" cy="3200400"/>
          </a:xfrm>
        </p:spPr>
        <p:txBody>
          <a:bodyPr/>
          <a:lstStyle/>
          <a:p>
            <a:pPr marL="0" indent="0">
              <a:buNone/>
            </a:pPr>
            <a:r>
              <a:rPr lang="en-US" dirty="0"/>
              <a:t>Students can select </a:t>
            </a:r>
            <a:r>
              <a:rPr lang="en-US" b="1" dirty="0">
                <a:solidFill>
                  <a:srgbClr val="FF0000"/>
                </a:solidFill>
              </a:rPr>
              <a:t>thesis (Plan-A) </a:t>
            </a:r>
            <a:r>
              <a:rPr lang="en-US" dirty="0"/>
              <a:t>or </a:t>
            </a:r>
            <a:r>
              <a:rPr lang="en-US" b="1" dirty="0">
                <a:solidFill>
                  <a:srgbClr val="FF0000"/>
                </a:solidFill>
              </a:rPr>
              <a:t>research study (internship) </a:t>
            </a:r>
            <a:r>
              <a:rPr lang="en-US" dirty="0"/>
              <a:t>(Plan-B) with comprehensive exam.  They will partner with </a:t>
            </a:r>
            <a:r>
              <a:rPr lang="en-US" b="1" dirty="0"/>
              <a:t>SDSU faculty and research projects who need data analytic tasks</a:t>
            </a:r>
            <a:r>
              <a:rPr lang="en-US" dirty="0"/>
              <a:t> or with the San Diego local </a:t>
            </a:r>
            <a:r>
              <a:rPr lang="en-US" b="1" dirty="0">
                <a:solidFill>
                  <a:srgbClr val="C00000"/>
                </a:solidFill>
              </a:rPr>
              <a:t>start-up companies </a:t>
            </a:r>
            <a:r>
              <a:rPr lang="en-US" dirty="0"/>
              <a:t>for thesis topics or research study.  </a:t>
            </a:r>
            <a:r>
              <a:rPr lang="en-US" sz="2000" dirty="0"/>
              <a:t>The new Big Data Science (BDS) Education Program at SDSU will focus on the training of practical skills required in data science, including </a:t>
            </a:r>
            <a:r>
              <a:rPr lang="en-US" sz="2000" b="1" dirty="0">
                <a:solidFill>
                  <a:srgbClr val="FF0000"/>
                </a:solidFill>
              </a:rPr>
              <a:t>data visualization, machine learning, mathematics, statistics, computer science, communication, and domain expertise</a:t>
            </a:r>
            <a:r>
              <a:rPr lang="en-US" sz="2000" dirty="0"/>
              <a:t>.</a:t>
            </a:r>
            <a:r>
              <a:rPr lang="en-US" dirty="0"/>
              <a:t> </a:t>
            </a:r>
          </a:p>
        </p:txBody>
      </p:sp>
      <p:pic>
        <p:nvPicPr>
          <p:cNvPr id="8" name="Picture 2" descr="ArcGIS Enterprise Capabilities">
            <a:extLst>
              <a:ext uri="{FF2B5EF4-FFF2-40B4-BE49-F238E27FC236}">
                <a16:creationId xmlns:a16="http://schemas.microsoft.com/office/drawing/2014/main" id="{C3A9C257-40F5-48BD-A74D-DA0A8CA0F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13" y="3907311"/>
            <a:ext cx="4602670" cy="2597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1" y="121864"/>
            <a:ext cx="8619810" cy="461665"/>
          </a:xfrm>
          <a:prstGeom prst="rect">
            <a:avLst/>
          </a:prstGeom>
          <a:noFill/>
        </p:spPr>
        <p:txBody>
          <a:bodyPr wrap="square" rtlCol="0">
            <a:spAutoFit/>
          </a:bodyPr>
          <a:lstStyle/>
          <a:p>
            <a:r>
              <a:rPr lang="en-US" sz="2400" b="1" dirty="0"/>
              <a:t>The New Big Data Analytics Program (Master of Science)  at SDSU</a:t>
            </a:r>
          </a:p>
        </p:txBody>
      </p:sp>
      <p:pic>
        <p:nvPicPr>
          <p:cNvPr id="5" name="Picture 4"/>
          <p:cNvPicPr>
            <a:picLocks noChangeAspect="1"/>
          </p:cNvPicPr>
          <p:nvPr/>
        </p:nvPicPr>
        <p:blipFill rotWithShape="1">
          <a:blip r:embed="rId3"/>
          <a:srcRect t="20653" r="5916"/>
          <a:stretch/>
        </p:blipFill>
        <p:spPr>
          <a:xfrm>
            <a:off x="5111932" y="3907311"/>
            <a:ext cx="3344091" cy="2504617"/>
          </a:xfrm>
          <a:prstGeom prst="rect">
            <a:avLst/>
          </a:prstGeom>
          <a:ln w="12700">
            <a:solidFill>
              <a:schemeClr val="tx1"/>
            </a:solidFill>
          </a:ln>
        </p:spPr>
      </p:pic>
    </p:spTree>
    <p:extLst>
      <p:ext uri="{BB962C8B-B14F-4D97-AF65-F5344CB8AC3E}">
        <p14:creationId xmlns:p14="http://schemas.microsoft.com/office/powerpoint/2010/main" val="215228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488A69-3413-4CAD-8E7B-1FEC55BB13FC}"/>
              </a:ext>
            </a:extLst>
          </p:cNvPr>
          <p:cNvPicPr>
            <a:picLocks noChangeAspect="1"/>
          </p:cNvPicPr>
          <p:nvPr/>
        </p:nvPicPr>
        <p:blipFill rotWithShape="1">
          <a:blip r:embed="rId2"/>
          <a:srcRect l="14395" t="17583" r="29121" b="1503"/>
          <a:stretch/>
        </p:blipFill>
        <p:spPr>
          <a:xfrm>
            <a:off x="175338" y="100485"/>
            <a:ext cx="8793324" cy="6757515"/>
          </a:xfrm>
          <a:prstGeom prst="rect">
            <a:avLst/>
          </a:prstGeom>
        </p:spPr>
      </p:pic>
    </p:spTree>
    <p:extLst>
      <p:ext uri="{BB962C8B-B14F-4D97-AF65-F5344CB8AC3E}">
        <p14:creationId xmlns:p14="http://schemas.microsoft.com/office/powerpoint/2010/main" val="388879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734" y="1253894"/>
            <a:ext cx="7802880" cy="2985433"/>
          </a:xfrm>
          <a:prstGeom prst="rect">
            <a:avLst/>
          </a:prstGeom>
          <a:noFill/>
        </p:spPr>
        <p:txBody>
          <a:bodyPr wrap="square" rtlCol="0">
            <a:spAutoFit/>
          </a:bodyPr>
          <a:lstStyle/>
          <a:p>
            <a:pPr algn="ctr"/>
            <a:r>
              <a:rPr lang="en-US" sz="3600" b="1" dirty="0">
                <a:solidFill>
                  <a:srgbClr val="C00000"/>
                </a:solidFill>
              </a:rPr>
              <a:t>Welcome Back  (Week 2)</a:t>
            </a:r>
          </a:p>
          <a:p>
            <a:pPr algn="ctr"/>
            <a:endParaRPr lang="en-US" sz="3200" b="1" dirty="0"/>
          </a:p>
          <a:p>
            <a:pPr algn="ctr"/>
            <a:r>
              <a:rPr lang="en-US" sz="2800" b="1" dirty="0"/>
              <a:t>Co-organizers</a:t>
            </a:r>
          </a:p>
          <a:p>
            <a:pPr algn="ctr" fontAlgn="base"/>
            <a:r>
              <a:rPr lang="en-US" sz="2400" b="1" dirty="0">
                <a:solidFill>
                  <a:srgbClr val="FF0000"/>
                </a:solidFill>
              </a:rPr>
              <a:t>Dr. Amy Schmitz Weiss </a:t>
            </a:r>
            <a:r>
              <a:rPr lang="en-US" sz="2000" b="1" dirty="0">
                <a:solidFill>
                  <a:srgbClr val="FF0000"/>
                </a:solidFill>
              </a:rPr>
              <a:t>(Journalism and Media Studies)</a:t>
            </a:r>
          </a:p>
          <a:p>
            <a:pPr algn="ctr" fontAlgn="base"/>
            <a:r>
              <a:rPr lang="en-US" sz="2400" b="1" dirty="0">
                <a:solidFill>
                  <a:srgbClr val="FF0000"/>
                </a:solidFill>
              </a:rPr>
              <a:t>Dr. Ming Tsou </a:t>
            </a:r>
            <a:r>
              <a:rPr lang="en-US" sz="2000" b="1" dirty="0">
                <a:solidFill>
                  <a:srgbClr val="FF0000"/>
                </a:solidFill>
              </a:rPr>
              <a:t>(HDMA Center, Geography)</a:t>
            </a:r>
          </a:p>
          <a:p>
            <a:pPr algn="ctr"/>
            <a:r>
              <a:rPr lang="en-US" sz="2400" b="1" dirty="0">
                <a:solidFill>
                  <a:srgbClr val="FF0000"/>
                </a:solidFill>
              </a:rPr>
              <a:t>Dr. Atsushi Nara </a:t>
            </a:r>
            <a:r>
              <a:rPr lang="en-US" sz="2000" b="1" dirty="0">
                <a:solidFill>
                  <a:srgbClr val="FF0000"/>
                </a:solidFill>
              </a:rPr>
              <a:t>(HDMA Center, Geography)</a:t>
            </a:r>
          </a:p>
          <a:p>
            <a:pPr algn="ctr"/>
            <a:endParaRPr lang="en-US" sz="2000" b="1" dirty="0">
              <a:solidFill>
                <a:srgbClr val="FF0000"/>
              </a:solidFill>
            </a:endParaRPr>
          </a:p>
        </p:txBody>
      </p:sp>
      <p:pic>
        <p:nvPicPr>
          <p:cNvPr id="3" name="Picture 2"/>
          <p:cNvPicPr>
            <a:picLocks noChangeAspect="1"/>
          </p:cNvPicPr>
          <p:nvPr/>
        </p:nvPicPr>
        <p:blipFill rotWithShape="1">
          <a:blip r:embed="rId2"/>
          <a:srcRect t="25812"/>
          <a:stretch/>
        </p:blipFill>
        <p:spPr>
          <a:xfrm>
            <a:off x="2112430" y="73346"/>
            <a:ext cx="5177219" cy="699135"/>
          </a:xfrm>
          <a:prstGeom prst="rect">
            <a:avLst/>
          </a:prstGeom>
        </p:spPr>
      </p:pic>
      <p:pic>
        <p:nvPicPr>
          <p:cNvPr id="4" name="Picture 5" descr="sd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alphaModFix/>
          </a:blip>
          <a:stretch>
            <a:fillRect/>
          </a:stretch>
        </p:blipFill>
        <p:spPr>
          <a:xfrm>
            <a:off x="93069" y="6101173"/>
            <a:ext cx="2920492" cy="553738"/>
          </a:xfrm>
          <a:prstGeom prst="rect">
            <a:avLst/>
          </a:prstGeom>
          <a:ln>
            <a:noFill/>
          </a:ln>
        </p:spPr>
      </p:pic>
      <p:pic>
        <p:nvPicPr>
          <p:cNvPr id="5" name="Picture 4"/>
          <p:cNvPicPr>
            <a:picLocks noChangeAspect="1"/>
          </p:cNvPicPr>
          <p:nvPr/>
        </p:nvPicPr>
        <p:blipFill rotWithShape="1">
          <a:blip r:embed="rId5"/>
          <a:srcRect t="23952" b="21597"/>
          <a:stretch/>
        </p:blipFill>
        <p:spPr>
          <a:xfrm>
            <a:off x="4604223" y="5258501"/>
            <a:ext cx="4539777" cy="1599499"/>
          </a:xfrm>
          <a:prstGeom prst="rect">
            <a:avLst/>
          </a:prstGeom>
        </p:spPr>
      </p:pic>
    </p:spTree>
    <p:extLst>
      <p:ext uri="{BB962C8B-B14F-4D97-AF65-F5344CB8AC3E}">
        <p14:creationId xmlns:p14="http://schemas.microsoft.com/office/powerpoint/2010/main" val="288783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2385" y="1232034"/>
            <a:ext cx="8518357" cy="5324535"/>
          </a:xfrm>
          <a:prstGeom prst="rect">
            <a:avLst/>
          </a:prstGeom>
          <a:noFill/>
        </p:spPr>
        <p:txBody>
          <a:bodyPr wrap="square" rtlCol="0">
            <a:spAutoFit/>
          </a:bodyPr>
          <a:lstStyle/>
          <a:p>
            <a:pPr algn="ctr"/>
            <a:r>
              <a:rPr lang="en-US" sz="3200" b="1" dirty="0"/>
              <a:t>Hackathon is a team work effort!</a:t>
            </a:r>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800" b="1" dirty="0"/>
          </a:p>
          <a:p>
            <a:pPr algn="ctr"/>
            <a:r>
              <a:rPr lang="en-US" sz="2400" dirty="0"/>
              <a:t>The 2019 Big Data Hackathon for San Diego will promote </a:t>
            </a:r>
            <a:r>
              <a:rPr lang="en-US" sz="2400" b="1" dirty="0"/>
              <a:t>Data Science</a:t>
            </a:r>
            <a:r>
              <a:rPr lang="en-US" sz="2400" dirty="0"/>
              <a:t> and </a:t>
            </a:r>
            <a:r>
              <a:rPr lang="en-US" sz="2400" b="1" dirty="0"/>
              <a:t>Big Data Analytics</a:t>
            </a:r>
            <a:r>
              <a:rPr lang="en-US" sz="2400" dirty="0"/>
              <a:t> for both students and educators and demonstrate technological applications for </a:t>
            </a:r>
            <a:r>
              <a:rPr lang="en-US" sz="2800" b="1" dirty="0">
                <a:solidFill>
                  <a:srgbClr val="C00000"/>
                </a:solidFill>
              </a:rPr>
              <a:t>SMART LIVING</a:t>
            </a:r>
          </a:p>
        </p:txBody>
      </p:sp>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54" t="47146" r="2583" b="31229"/>
          <a:stretch/>
        </p:blipFill>
        <p:spPr bwMode="auto">
          <a:xfrm>
            <a:off x="392385" y="0"/>
            <a:ext cx="8361856" cy="123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stretch>
            <a:fillRect/>
          </a:stretch>
        </p:blipFill>
        <p:spPr>
          <a:xfrm>
            <a:off x="1713470" y="1791729"/>
            <a:ext cx="6063049" cy="3410465"/>
          </a:xfrm>
          <a:prstGeom prst="rect">
            <a:avLst/>
          </a:prstGeom>
        </p:spPr>
      </p:pic>
    </p:spTree>
    <p:extLst>
      <p:ext uri="{BB962C8B-B14F-4D97-AF65-F5344CB8AC3E}">
        <p14:creationId xmlns:p14="http://schemas.microsoft.com/office/powerpoint/2010/main" val="367962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t="25812"/>
          <a:stretch/>
        </p:blipFill>
        <p:spPr>
          <a:xfrm>
            <a:off x="1976056" y="243840"/>
            <a:ext cx="5177219" cy="699135"/>
          </a:xfrm>
          <a:prstGeom prst="rect">
            <a:avLst/>
          </a:prstGeom>
        </p:spPr>
      </p:pic>
      <p:sp>
        <p:nvSpPr>
          <p:cNvPr id="2" name="TextBox 1"/>
          <p:cNvSpPr txBox="1"/>
          <p:nvPr/>
        </p:nvSpPr>
        <p:spPr>
          <a:xfrm>
            <a:off x="474774" y="1172519"/>
            <a:ext cx="7904479" cy="5201424"/>
          </a:xfrm>
          <a:prstGeom prst="rect">
            <a:avLst/>
          </a:prstGeom>
          <a:noFill/>
        </p:spPr>
        <p:txBody>
          <a:bodyPr wrap="square" rtlCol="0">
            <a:spAutoFit/>
          </a:bodyPr>
          <a:lstStyle/>
          <a:p>
            <a:pPr algn="ctr"/>
            <a:r>
              <a:rPr lang="en-US" sz="3200" b="1" dirty="0">
                <a:solidFill>
                  <a:srgbClr val="C00000"/>
                </a:solidFill>
              </a:rPr>
              <a:t>YOUR INNOVATION CAN WIN PRIZES</a:t>
            </a:r>
          </a:p>
          <a:p>
            <a:endParaRPr lang="en-US" sz="2400" b="1" dirty="0"/>
          </a:p>
          <a:p>
            <a:pPr lvl="1"/>
            <a:r>
              <a:rPr lang="en-US" sz="2800" b="1" dirty="0"/>
              <a:t>Best Overall Projects:  </a:t>
            </a:r>
            <a:endParaRPr lang="en-US" sz="2800" dirty="0"/>
          </a:p>
          <a:p>
            <a:pPr lvl="1"/>
            <a:r>
              <a:rPr lang="en-US" sz="2800" b="1" dirty="0">
                <a:solidFill>
                  <a:srgbClr val="C00000"/>
                </a:solidFill>
              </a:rPr>
              <a:t>1st Prize:  $600 </a:t>
            </a:r>
            <a:endParaRPr lang="en-US" sz="2800" dirty="0">
              <a:solidFill>
                <a:srgbClr val="C00000"/>
              </a:solidFill>
            </a:endParaRPr>
          </a:p>
          <a:p>
            <a:pPr lvl="1"/>
            <a:r>
              <a:rPr lang="en-US" sz="2800" b="1" dirty="0">
                <a:solidFill>
                  <a:srgbClr val="C00000"/>
                </a:solidFill>
              </a:rPr>
              <a:t>2nd Prize: $300 </a:t>
            </a:r>
            <a:endParaRPr lang="en-US" sz="2800" dirty="0">
              <a:solidFill>
                <a:srgbClr val="C00000"/>
              </a:solidFill>
            </a:endParaRPr>
          </a:p>
          <a:p>
            <a:pPr lvl="1"/>
            <a:r>
              <a:rPr lang="en-US" sz="2800" b="1" dirty="0">
                <a:solidFill>
                  <a:srgbClr val="C00000"/>
                </a:solidFill>
              </a:rPr>
              <a:t>3rd Prize:  $150 </a:t>
            </a:r>
            <a:endParaRPr lang="en-US" sz="2800" dirty="0">
              <a:solidFill>
                <a:srgbClr val="C00000"/>
              </a:solidFill>
            </a:endParaRPr>
          </a:p>
          <a:p>
            <a:pPr lvl="1"/>
            <a:r>
              <a:rPr lang="en-US" sz="2800" b="1" dirty="0"/>
              <a:t> </a:t>
            </a:r>
            <a:endParaRPr lang="en-US" sz="2800" dirty="0"/>
          </a:p>
          <a:p>
            <a:pPr lvl="1"/>
            <a:r>
              <a:rPr lang="en-US" sz="2800" b="1" dirty="0"/>
              <a:t>Most innovative idea: </a:t>
            </a:r>
            <a:r>
              <a:rPr lang="en-US" sz="2800" b="1" dirty="0">
                <a:solidFill>
                  <a:srgbClr val="C00000"/>
                </a:solidFill>
              </a:rPr>
              <a:t>$100 </a:t>
            </a:r>
            <a:endParaRPr lang="en-US" sz="2800" dirty="0">
              <a:solidFill>
                <a:srgbClr val="C00000"/>
              </a:solidFill>
            </a:endParaRPr>
          </a:p>
          <a:p>
            <a:pPr lvl="1"/>
            <a:r>
              <a:rPr lang="en-US" sz="2800" b="1" dirty="0"/>
              <a:t>Strongest teamwork: </a:t>
            </a:r>
            <a:r>
              <a:rPr lang="en-US" sz="2800" b="1" dirty="0">
                <a:solidFill>
                  <a:srgbClr val="C00000"/>
                </a:solidFill>
              </a:rPr>
              <a:t>$100 </a:t>
            </a:r>
            <a:endParaRPr lang="en-US" sz="2800" dirty="0">
              <a:solidFill>
                <a:srgbClr val="C00000"/>
              </a:solidFill>
            </a:endParaRPr>
          </a:p>
          <a:p>
            <a:pPr lvl="1"/>
            <a:endParaRPr lang="en-US" sz="2800" b="1" dirty="0"/>
          </a:p>
          <a:p>
            <a:pPr lvl="1"/>
            <a:r>
              <a:rPr lang="en-US" sz="2800" b="1" dirty="0"/>
              <a:t>Additional  </a:t>
            </a:r>
            <a:r>
              <a:rPr lang="en-US" sz="2800" b="1" dirty="0">
                <a:solidFill>
                  <a:srgbClr val="C00000"/>
                </a:solidFill>
              </a:rPr>
              <a:t>$2500 </a:t>
            </a:r>
            <a:r>
              <a:rPr lang="en-US" sz="2800" b="1" dirty="0"/>
              <a:t>In Prizes!!!</a:t>
            </a:r>
            <a:endParaRPr lang="en-US" sz="2800" dirty="0">
              <a:solidFill>
                <a:srgbClr val="C00000"/>
              </a:solidFill>
            </a:endParaRPr>
          </a:p>
          <a:p>
            <a:endParaRPr lang="en-US" sz="2400" dirty="0"/>
          </a:p>
        </p:txBody>
      </p:sp>
    </p:spTree>
    <p:extLst>
      <p:ext uri="{BB962C8B-B14F-4D97-AF65-F5344CB8AC3E}">
        <p14:creationId xmlns:p14="http://schemas.microsoft.com/office/powerpoint/2010/main" val="3579203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t="25812"/>
          <a:stretch/>
        </p:blipFill>
        <p:spPr>
          <a:xfrm>
            <a:off x="1976056" y="243840"/>
            <a:ext cx="5177219" cy="699135"/>
          </a:xfrm>
          <a:prstGeom prst="rect">
            <a:avLst/>
          </a:prstGeom>
        </p:spPr>
      </p:pic>
      <p:sp>
        <p:nvSpPr>
          <p:cNvPr id="2" name="TextBox 1"/>
          <p:cNvSpPr txBox="1"/>
          <p:nvPr/>
        </p:nvSpPr>
        <p:spPr>
          <a:xfrm>
            <a:off x="390522" y="1172519"/>
            <a:ext cx="8543928" cy="5016758"/>
          </a:xfrm>
          <a:prstGeom prst="rect">
            <a:avLst/>
          </a:prstGeom>
          <a:noFill/>
        </p:spPr>
        <p:txBody>
          <a:bodyPr wrap="square" rtlCol="0">
            <a:spAutoFit/>
          </a:bodyPr>
          <a:lstStyle/>
          <a:p>
            <a:r>
              <a:rPr lang="en-US" sz="2400" b="1" dirty="0"/>
              <a:t>Additional Prizes for </a:t>
            </a:r>
            <a:r>
              <a:rPr lang="en-US" sz="2400" b="1" dirty="0">
                <a:solidFill>
                  <a:srgbClr val="C00000"/>
                </a:solidFill>
              </a:rPr>
              <a:t>SDSU Students </a:t>
            </a:r>
          </a:p>
          <a:p>
            <a:r>
              <a:rPr lang="en-US" sz="2400" b="1" dirty="0"/>
              <a:t>Sponsored by Zip Launch Pad </a:t>
            </a:r>
            <a:r>
              <a:rPr lang="en-US" sz="2000" b="1" dirty="0"/>
              <a:t>(</a:t>
            </a:r>
            <a:r>
              <a:rPr lang="en-US" sz="2000" dirty="0"/>
              <a:t>team must have at least one active SDSU student. Winning team must apply to the ZIP Launchpad through our application cycle and be admitted by the Selection Committee to receive 2nd $500 award)</a:t>
            </a:r>
            <a:r>
              <a:rPr lang="en-US" sz="2400" dirty="0"/>
              <a:t>.</a:t>
            </a:r>
          </a:p>
          <a:p>
            <a:pPr marL="342900" indent="-342900">
              <a:buFont typeface="Arial" panose="020B0604020202020204" pitchFamily="34" charset="0"/>
              <a:buChar char="•"/>
            </a:pPr>
            <a:r>
              <a:rPr lang="en-US" sz="2400" b="1" dirty="0"/>
              <a:t>Best Overall </a:t>
            </a:r>
            <a:r>
              <a:rPr lang="en-US" sz="2400" b="1" dirty="0">
                <a:solidFill>
                  <a:srgbClr val="C00000"/>
                </a:solidFill>
              </a:rPr>
              <a:t>$500</a:t>
            </a:r>
          </a:p>
          <a:p>
            <a:pPr marL="342900" indent="-342900">
              <a:buFont typeface="Arial" panose="020B0604020202020204" pitchFamily="34" charset="0"/>
              <a:buChar char="•"/>
            </a:pPr>
            <a:r>
              <a:rPr lang="en-US" sz="2400" b="1" dirty="0"/>
              <a:t>Women in STEM - Best Startup Idea </a:t>
            </a:r>
            <a:r>
              <a:rPr lang="en-US" sz="2400" b="1" dirty="0">
                <a:solidFill>
                  <a:srgbClr val="C00000"/>
                </a:solidFill>
              </a:rPr>
              <a:t>$500</a:t>
            </a:r>
          </a:p>
          <a:p>
            <a:pPr marL="342900" indent="-342900">
              <a:buFont typeface="Arial" panose="020B0604020202020204" pitchFamily="34" charset="0"/>
              <a:buChar char="•"/>
            </a:pPr>
            <a:r>
              <a:rPr lang="en-US" sz="2400" b="1" dirty="0"/>
              <a:t>VETERAN- Best Startup Idea </a:t>
            </a:r>
            <a:r>
              <a:rPr lang="en-US" sz="2400" b="1" dirty="0">
                <a:solidFill>
                  <a:srgbClr val="C00000"/>
                </a:solidFill>
              </a:rPr>
              <a:t>$500</a:t>
            </a:r>
          </a:p>
          <a:p>
            <a:pPr marL="342900" indent="-342900">
              <a:buFont typeface="Arial" panose="020B0604020202020204" pitchFamily="34" charset="0"/>
              <a:buChar char="•"/>
            </a:pPr>
            <a:r>
              <a:rPr lang="en-US" sz="2400" b="1" dirty="0"/>
              <a:t>Best Startup Idea - Aging Independently </a:t>
            </a:r>
            <a:r>
              <a:rPr lang="en-US" sz="2400" b="1" dirty="0">
                <a:solidFill>
                  <a:srgbClr val="C00000"/>
                </a:solidFill>
              </a:rPr>
              <a:t>$500</a:t>
            </a:r>
          </a:p>
          <a:p>
            <a:endParaRPr lang="en-US" sz="2400" dirty="0"/>
          </a:p>
          <a:p>
            <a:r>
              <a:rPr lang="en-US" sz="2400" b="1" dirty="0"/>
              <a:t>Additional Prizes for </a:t>
            </a:r>
            <a:r>
              <a:rPr lang="en-US" sz="2400" b="1" dirty="0">
                <a:solidFill>
                  <a:srgbClr val="C00000"/>
                </a:solidFill>
              </a:rPr>
              <a:t>K-14 Students </a:t>
            </a:r>
          </a:p>
          <a:p>
            <a:r>
              <a:rPr lang="en-US" sz="2400" dirty="0"/>
              <a:t>Sponsored by Encoding Geography (NSF project).</a:t>
            </a:r>
          </a:p>
          <a:p>
            <a:pPr marL="342900" indent="-342900">
              <a:buFont typeface="Arial" panose="020B0604020202020204" pitchFamily="34" charset="0"/>
              <a:buChar char="•"/>
            </a:pPr>
            <a:r>
              <a:rPr lang="en-US" sz="2400" b="1" dirty="0"/>
              <a:t>Young Geo-computational Thinker </a:t>
            </a:r>
            <a:r>
              <a:rPr lang="en-US" sz="2400" b="1" dirty="0">
                <a:solidFill>
                  <a:srgbClr val="C00000"/>
                </a:solidFill>
              </a:rPr>
              <a:t>$500 </a:t>
            </a:r>
            <a:r>
              <a:rPr lang="en-US" dirty="0"/>
              <a:t>(All members of the team must be </a:t>
            </a:r>
            <a:r>
              <a:rPr lang="en-US" b="1" dirty="0"/>
              <a:t>second-year college students or younger.  </a:t>
            </a:r>
            <a:r>
              <a:rPr lang="en-US" dirty="0"/>
              <a:t>The team must apply geographical and computational thinking (geo-computational) skills to their solution)</a:t>
            </a:r>
          </a:p>
        </p:txBody>
      </p:sp>
    </p:spTree>
    <p:extLst>
      <p:ext uri="{BB962C8B-B14F-4D97-AF65-F5344CB8AC3E}">
        <p14:creationId xmlns:p14="http://schemas.microsoft.com/office/powerpoint/2010/main" val="346176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5186" y="204459"/>
            <a:ext cx="7772400" cy="680151"/>
          </a:xfrm>
        </p:spPr>
        <p:txBody>
          <a:bodyPr>
            <a:normAutofit fontScale="90000"/>
          </a:bodyPr>
          <a:lstStyle/>
          <a:p>
            <a:r>
              <a:rPr lang="en-US" sz="4000" b="1" dirty="0"/>
              <a:t>Thank to our Judge Panel</a:t>
            </a:r>
          </a:p>
        </p:txBody>
      </p:sp>
      <p:pic>
        <p:nvPicPr>
          <p:cNvPr id="5"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2" y="40192"/>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982" y="296497"/>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4915" t="26406" r="5163" b="4284"/>
          <a:stretch/>
        </p:blipFill>
        <p:spPr>
          <a:xfrm>
            <a:off x="1298948" y="1001338"/>
            <a:ext cx="7018638" cy="3995352"/>
          </a:xfrm>
          <a:prstGeom prst="rect">
            <a:avLst/>
          </a:prstGeom>
        </p:spPr>
      </p:pic>
      <p:pic>
        <p:nvPicPr>
          <p:cNvPr id="8" name="Picture 7"/>
          <p:cNvPicPr>
            <a:picLocks noChangeAspect="1"/>
          </p:cNvPicPr>
          <p:nvPr/>
        </p:nvPicPr>
        <p:blipFill rotWithShape="1">
          <a:blip r:embed="rId5"/>
          <a:srcRect l="16634" t="53759" r="69919" b="19475"/>
          <a:stretch/>
        </p:blipFill>
        <p:spPr>
          <a:xfrm>
            <a:off x="4091575" y="5113418"/>
            <a:ext cx="1301578" cy="1700672"/>
          </a:xfrm>
          <a:prstGeom prst="rect">
            <a:avLst/>
          </a:prstGeom>
        </p:spPr>
      </p:pic>
    </p:spTree>
    <p:extLst>
      <p:ext uri="{BB962C8B-B14F-4D97-AF65-F5344CB8AC3E}">
        <p14:creationId xmlns:p14="http://schemas.microsoft.com/office/powerpoint/2010/main" val="2176217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AAD07-0C6F-4ED6-9F81-A8812118575A}"/>
              </a:ext>
            </a:extLst>
          </p:cNvPr>
          <p:cNvSpPr txBox="1"/>
          <p:nvPr/>
        </p:nvSpPr>
        <p:spPr>
          <a:xfrm>
            <a:off x="321547" y="1004836"/>
            <a:ext cx="8611438" cy="4462760"/>
          </a:xfrm>
          <a:prstGeom prst="rect">
            <a:avLst/>
          </a:prstGeom>
          <a:noFill/>
        </p:spPr>
        <p:txBody>
          <a:bodyPr wrap="square" rtlCol="0">
            <a:spAutoFit/>
          </a:bodyPr>
          <a:lstStyle/>
          <a:p>
            <a:pPr algn="ctr"/>
            <a:r>
              <a:rPr lang="en-US" sz="3600" b="1" dirty="0"/>
              <a:t>Judge Criteria</a:t>
            </a:r>
          </a:p>
          <a:p>
            <a:endParaRPr lang="en-US" sz="2400" dirty="0"/>
          </a:p>
          <a:p>
            <a:pPr marL="285750" indent="-285750">
              <a:buFont typeface="Arial" panose="020B0604020202020204" pitchFamily="34" charset="0"/>
              <a:buChar char="•"/>
            </a:pPr>
            <a:r>
              <a:rPr lang="en-US" sz="3200" dirty="0"/>
              <a:t>Quality of the idea</a:t>
            </a:r>
          </a:p>
          <a:p>
            <a:pPr marL="285750" indent="-285750">
              <a:buFont typeface="Arial" panose="020B0604020202020204" pitchFamily="34" charset="0"/>
              <a:buChar char="•"/>
            </a:pPr>
            <a:r>
              <a:rPr lang="en-US" sz="3200" dirty="0"/>
              <a:t>Innovativeness / Creativity of the idea</a:t>
            </a:r>
          </a:p>
          <a:p>
            <a:pPr marL="285750" indent="-285750">
              <a:buFont typeface="Arial" panose="020B0604020202020204" pitchFamily="34" charset="0"/>
              <a:buChar char="•"/>
            </a:pPr>
            <a:r>
              <a:rPr lang="en-US" sz="3200" dirty="0"/>
              <a:t>Readiness of the idea to go to market</a:t>
            </a:r>
          </a:p>
          <a:p>
            <a:pPr marL="285750" indent="-285750">
              <a:buFont typeface="Arial" panose="020B0604020202020204" pitchFamily="34" charset="0"/>
              <a:buChar char="•"/>
            </a:pPr>
            <a:r>
              <a:rPr lang="en-US" sz="3200" dirty="0"/>
              <a:t>Impact of idea on Smart Living</a:t>
            </a:r>
          </a:p>
          <a:p>
            <a:pPr marL="285750" indent="-285750">
              <a:buFont typeface="Arial" panose="020B0604020202020204" pitchFamily="34" charset="0"/>
              <a:buChar char="•"/>
            </a:pPr>
            <a:r>
              <a:rPr lang="en-US" sz="3200" dirty="0"/>
              <a:t>The demonstration of teamwork / collaboration</a:t>
            </a:r>
          </a:p>
          <a:p>
            <a:pPr marL="285750" indent="-285750">
              <a:buFont typeface="Arial" panose="020B0604020202020204" pitchFamily="34" charset="0"/>
              <a:buChar char="•"/>
            </a:pPr>
            <a:r>
              <a:rPr lang="en-US" sz="3200" dirty="0"/>
              <a:t>The development and design of the idea (can include code but not required)</a:t>
            </a:r>
            <a:endParaRPr lang="en-US" sz="2000" dirty="0"/>
          </a:p>
        </p:txBody>
      </p:sp>
    </p:spTree>
    <p:extLst>
      <p:ext uri="{BB962C8B-B14F-4D97-AF65-F5344CB8AC3E}">
        <p14:creationId xmlns:p14="http://schemas.microsoft.com/office/powerpoint/2010/main" val="21034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879" y="0"/>
            <a:ext cx="6787017" cy="584775"/>
          </a:xfrm>
          <a:prstGeom prst="rect">
            <a:avLst/>
          </a:prstGeom>
          <a:noFill/>
        </p:spPr>
        <p:txBody>
          <a:bodyPr wrap="square" rtlCol="0">
            <a:spAutoFit/>
          </a:bodyPr>
          <a:lstStyle/>
          <a:p>
            <a:r>
              <a:rPr lang="en-US" sz="3200" b="1" dirty="0"/>
              <a:t>Agenda</a:t>
            </a:r>
          </a:p>
        </p:txBody>
      </p:sp>
      <p:sp>
        <p:nvSpPr>
          <p:cNvPr id="4" name="TextBox 3">
            <a:extLst>
              <a:ext uri="{FF2B5EF4-FFF2-40B4-BE49-F238E27FC236}">
                <a16:creationId xmlns:a16="http://schemas.microsoft.com/office/drawing/2014/main" id="{0FEAD72B-0E0F-43B5-9DF1-D298DEA123BE}"/>
              </a:ext>
            </a:extLst>
          </p:cNvPr>
          <p:cNvSpPr txBox="1"/>
          <p:nvPr/>
        </p:nvSpPr>
        <p:spPr>
          <a:xfrm>
            <a:off x="401934" y="624968"/>
            <a:ext cx="8370277" cy="5355312"/>
          </a:xfrm>
          <a:prstGeom prst="rect">
            <a:avLst/>
          </a:prstGeom>
          <a:noFill/>
        </p:spPr>
        <p:txBody>
          <a:bodyPr wrap="square" rtlCol="0">
            <a:spAutoFit/>
          </a:bodyPr>
          <a:lstStyle/>
          <a:p>
            <a:r>
              <a:rPr lang="en-US" b="1" u="sng" dirty="0"/>
              <a:t>Day 2- March 16, 2019 (Saturday) (Final Presentation Day)</a:t>
            </a:r>
            <a:endParaRPr lang="en-US" dirty="0"/>
          </a:p>
          <a:p>
            <a:r>
              <a:rPr lang="en-US" dirty="0"/>
              <a:t> </a:t>
            </a:r>
          </a:p>
          <a:p>
            <a:r>
              <a:rPr lang="en-US" b="1" dirty="0"/>
              <a:t>9 a.m.-9:30 a.m. Overview &amp; Q&amp;A Session and </a:t>
            </a:r>
            <a:r>
              <a:rPr lang="en-US" dirty="0"/>
              <a:t>introduction to the Hackathon Judge Criteria and the new Big Data Analytics Degree at SDSU (Ming and Amy).</a:t>
            </a:r>
          </a:p>
          <a:p>
            <a:r>
              <a:rPr lang="en-US" dirty="0"/>
              <a:t> </a:t>
            </a:r>
          </a:p>
          <a:p>
            <a:r>
              <a:rPr lang="en-US" b="1" dirty="0"/>
              <a:t>9:30 a.m. – 10:00 a.m.  Practice Pitch Time.  Check with Dr. Nara about the presentation slides and final project form on </a:t>
            </a:r>
            <a:r>
              <a:rPr lang="en-US" b="1" dirty="0" err="1"/>
              <a:t>Github</a:t>
            </a:r>
            <a:r>
              <a:rPr lang="en-US" b="1" dirty="0"/>
              <a:t>. </a:t>
            </a:r>
            <a:endParaRPr lang="en-US" dirty="0"/>
          </a:p>
          <a:p>
            <a:r>
              <a:rPr lang="en-US" dirty="0"/>
              <a:t> </a:t>
            </a:r>
          </a:p>
          <a:p>
            <a:r>
              <a:rPr lang="en-US" b="1" dirty="0">
                <a:solidFill>
                  <a:srgbClr val="FF0000"/>
                </a:solidFill>
              </a:rPr>
              <a:t>10:00 AM.  All teams MUST submit their final project form and presentation slides to </a:t>
            </a:r>
            <a:r>
              <a:rPr lang="en-US" b="1" dirty="0" err="1">
                <a:solidFill>
                  <a:srgbClr val="FF0000"/>
                </a:solidFill>
              </a:rPr>
              <a:t>Github</a:t>
            </a:r>
            <a:r>
              <a:rPr lang="en-US" b="1" dirty="0">
                <a:solidFill>
                  <a:srgbClr val="FF0000"/>
                </a:solidFill>
              </a:rPr>
              <a:t> BEFORE 10:00 am</a:t>
            </a:r>
            <a:r>
              <a:rPr lang="en-US" b="1" dirty="0"/>
              <a:t>.  (each team presentation schedule will be announced at 10:10am). </a:t>
            </a:r>
            <a:endParaRPr lang="en-US" dirty="0"/>
          </a:p>
          <a:p>
            <a:r>
              <a:rPr lang="en-US" b="1" dirty="0"/>
              <a:t> </a:t>
            </a:r>
            <a:endParaRPr lang="en-US" dirty="0"/>
          </a:p>
          <a:p>
            <a:r>
              <a:rPr lang="en-US" b="1" dirty="0"/>
              <a:t>10:15 AM – 12:00PM   First Session for the Team Presentations (16 Teams), Each Team will have 4 mins Presentation time + 1 min Q&amp;A (5 mins total). </a:t>
            </a:r>
            <a:endParaRPr lang="en-US" dirty="0"/>
          </a:p>
          <a:p>
            <a:r>
              <a:rPr lang="en-US" dirty="0"/>
              <a:t> </a:t>
            </a:r>
          </a:p>
          <a:p>
            <a:r>
              <a:rPr lang="en-US" b="1" dirty="0"/>
              <a:t>12:00 pm. – 1:00 p.m. Lunch (Pizza)</a:t>
            </a:r>
            <a:endParaRPr lang="en-US" dirty="0"/>
          </a:p>
          <a:p>
            <a:r>
              <a:rPr lang="en-US" dirty="0"/>
              <a:t> </a:t>
            </a:r>
          </a:p>
          <a:p>
            <a:r>
              <a:rPr lang="en-US" b="1" dirty="0"/>
              <a:t>1:00 p.m. - 2:15 p.m. Second Session for Team Presentations (all remaining 12 teams) (4 mins presentation + 1 mins for Q&amp;A for each team). </a:t>
            </a:r>
            <a:endParaRPr lang="en-US" dirty="0"/>
          </a:p>
        </p:txBody>
      </p:sp>
    </p:spTree>
    <p:extLst>
      <p:ext uri="{BB962C8B-B14F-4D97-AF65-F5344CB8AC3E}">
        <p14:creationId xmlns:p14="http://schemas.microsoft.com/office/powerpoint/2010/main" val="111243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1D9EE-D6A7-4FB6-93C6-C684DF494CF4}"/>
              </a:ext>
            </a:extLst>
          </p:cNvPr>
          <p:cNvSpPr txBox="1"/>
          <p:nvPr/>
        </p:nvSpPr>
        <p:spPr>
          <a:xfrm>
            <a:off x="768699" y="823965"/>
            <a:ext cx="7606602" cy="6093976"/>
          </a:xfrm>
          <a:prstGeom prst="rect">
            <a:avLst/>
          </a:prstGeom>
          <a:noFill/>
        </p:spPr>
        <p:txBody>
          <a:bodyPr wrap="square" rtlCol="0">
            <a:spAutoFit/>
          </a:bodyPr>
          <a:lstStyle/>
          <a:p>
            <a:r>
              <a:rPr lang="en-US" b="1" dirty="0"/>
              <a:t>12:00 pm. – 1:00 p.m. Lunch (Pizza)</a:t>
            </a:r>
            <a:endParaRPr lang="en-US" dirty="0"/>
          </a:p>
          <a:p>
            <a:r>
              <a:rPr lang="en-US" dirty="0"/>
              <a:t> </a:t>
            </a:r>
          </a:p>
          <a:p>
            <a:r>
              <a:rPr lang="en-US" b="1" dirty="0"/>
              <a:t>1:00 p.m. - 2:15 p.m. Second Session for Team Presentations (all remaining 12 teams) (4 mins presentation + 1 mins for Q&amp;A for each team). </a:t>
            </a:r>
            <a:endParaRPr lang="en-US" dirty="0"/>
          </a:p>
          <a:p>
            <a:r>
              <a:rPr lang="en-US" b="1" dirty="0"/>
              <a:t> </a:t>
            </a:r>
            <a:endParaRPr lang="en-US" dirty="0"/>
          </a:p>
          <a:p>
            <a:r>
              <a:rPr lang="en-US" b="1" dirty="0"/>
              <a:t>2:15pm – 2:30pm (Coffee Break).</a:t>
            </a:r>
            <a:endParaRPr lang="en-US" dirty="0"/>
          </a:p>
          <a:p>
            <a:r>
              <a:rPr lang="en-US" dirty="0"/>
              <a:t> </a:t>
            </a:r>
          </a:p>
          <a:p>
            <a:r>
              <a:rPr lang="en-US" b="1" dirty="0"/>
              <a:t>2:30 </a:t>
            </a:r>
            <a:r>
              <a:rPr lang="en-US" b="1" dirty="0" err="1"/>
              <a:t>p.m</a:t>
            </a:r>
            <a:r>
              <a:rPr lang="en-US" b="1" dirty="0"/>
              <a:t> – 3:00pm Introduce the SCALE SD hackathon opportunity (Daniel </a:t>
            </a:r>
            <a:r>
              <a:rPr lang="en-US" b="1" dirty="0" err="1"/>
              <a:t>Obodovski</a:t>
            </a:r>
            <a:r>
              <a:rPr lang="en-US" b="1" dirty="0"/>
              <a:t>, 10 mins), and the Lavin Center (Alex DeNoble, 5 mins),</a:t>
            </a:r>
            <a:r>
              <a:rPr lang="en-US" dirty="0"/>
              <a:t> </a:t>
            </a:r>
            <a:r>
              <a:rPr lang="en-US" b="1" dirty="0"/>
              <a:t>Zip </a:t>
            </a:r>
            <a:r>
              <a:rPr lang="en-US" b="1" dirty="0" err="1"/>
              <a:t>LaunchPAD</a:t>
            </a:r>
            <a:r>
              <a:rPr lang="en-US" b="1" dirty="0"/>
              <a:t> intro (Doug 5 mins). Participant Survey and Evaluation form (10 mins).</a:t>
            </a:r>
            <a:endParaRPr lang="en-US" dirty="0"/>
          </a:p>
          <a:p>
            <a:r>
              <a:rPr lang="en-US" b="1" dirty="0"/>
              <a:t> </a:t>
            </a:r>
            <a:endParaRPr lang="en-US" dirty="0"/>
          </a:p>
          <a:p>
            <a:r>
              <a:rPr lang="en-US" b="1" dirty="0"/>
              <a:t>2:15 p.m. – 3:45 p.m. Judge Deliberations (1.5 hours)</a:t>
            </a:r>
            <a:endParaRPr lang="en-US" dirty="0"/>
          </a:p>
          <a:p>
            <a:r>
              <a:rPr lang="en-US" dirty="0"/>
              <a:t> </a:t>
            </a:r>
          </a:p>
          <a:p>
            <a:r>
              <a:rPr lang="en-US" b="1" dirty="0">
                <a:solidFill>
                  <a:srgbClr val="FF0000"/>
                </a:solidFill>
              </a:rPr>
              <a:t>3:45 pm - 4:15 pm  Awards (10) and Closing Ceremony (Note: the Award Ceremony may start earlier such as 3:30pm if the Judge Deliberations finish earlier).  </a:t>
            </a:r>
            <a:r>
              <a:rPr lang="en-US" sz="2400" b="1" dirty="0">
                <a:solidFill>
                  <a:srgbClr val="FF0000"/>
                </a:solidFill>
              </a:rPr>
              <a:t>Team members must be present at the awards ceremony to receive prizes. </a:t>
            </a:r>
            <a:endParaRPr lang="en-US" dirty="0">
              <a:solidFill>
                <a:srgbClr val="FF0000"/>
              </a:solidFill>
            </a:endParaRPr>
          </a:p>
          <a:p>
            <a:r>
              <a:rPr lang="en-US" b="1" dirty="0"/>
              <a:t> </a:t>
            </a:r>
            <a:endParaRPr lang="en-US" dirty="0"/>
          </a:p>
          <a:p>
            <a:r>
              <a:rPr lang="en-US" b="1" dirty="0"/>
              <a:t>4:30 p.m. End of Day 2.</a:t>
            </a:r>
            <a:endParaRPr lang="en-US" dirty="0"/>
          </a:p>
          <a:p>
            <a:endParaRPr lang="en-US" dirty="0"/>
          </a:p>
        </p:txBody>
      </p:sp>
      <p:sp>
        <p:nvSpPr>
          <p:cNvPr id="3" name="TextBox 2">
            <a:extLst>
              <a:ext uri="{FF2B5EF4-FFF2-40B4-BE49-F238E27FC236}">
                <a16:creationId xmlns:a16="http://schemas.microsoft.com/office/drawing/2014/main" id="{97F5B65F-CF80-4E12-B975-EC8622378C17}"/>
              </a:ext>
            </a:extLst>
          </p:cNvPr>
          <p:cNvSpPr txBox="1"/>
          <p:nvPr/>
        </p:nvSpPr>
        <p:spPr>
          <a:xfrm>
            <a:off x="1071879" y="0"/>
            <a:ext cx="6787017" cy="584775"/>
          </a:xfrm>
          <a:prstGeom prst="rect">
            <a:avLst/>
          </a:prstGeom>
          <a:noFill/>
        </p:spPr>
        <p:txBody>
          <a:bodyPr wrap="square" rtlCol="0">
            <a:spAutoFit/>
          </a:bodyPr>
          <a:lstStyle/>
          <a:p>
            <a:r>
              <a:rPr lang="en-US" sz="3200" b="1" dirty="0"/>
              <a:t>Agenda</a:t>
            </a:r>
          </a:p>
        </p:txBody>
      </p:sp>
    </p:spTree>
    <p:extLst>
      <p:ext uri="{BB962C8B-B14F-4D97-AF65-F5344CB8AC3E}">
        <p14:creationId xmlns:p14="http://schemas.microsoft.com/office/powerpoint/2010/main" val="2883852267"/>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1F497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646</TotalTime>
  <Words>603</Words>
  <Application>Microsoft Office PowerPoint</Application>
  <PresentationFormat>On-screen Show (4:3)</PresentationFormat>
  <Paragraphs>120</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Thank to our Judge Panel</vt:lpstr>
      <vt:lpstr>PowerPoint Presentation</vt:lpstr>
      <vt:lpstr>PowerPoint Presentation</vt:lpstr>
      <vt:lpstr>PowerPoint Presentation</vt:lpstr>
      <vt:lpstr>PowerPoint Presentation</vt:lpstr>
      <vt:lpstr>PowerPoint Presentation</vt:lpstr>
      <vt:lpstr>PowerPoint Presentation</vt:lpstr>
      <vt:lpstr>A Unique Opportunity to Integrate Research and Education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Issa</dc:creator>
  <cp:lastModifiedBy>Ming-Hsiang Tsou</cp:lastModifiedBy>
  <cp:revision>151</cp:revision>
  <cp:lastPrinted>2015-10-03T07:20:11Z</cp:lastPrinted>
  <dcterms:created xsi:type="dcterms:W3CDTF">2015-10-01T00:30:47Z</dcterms:created>
  <dcterms:modified xsi:type="dcterms:W3CDTF">2019-03-16T08:09:56Z</dcterms:modified>
</cp:coreProperties>
</file>